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0"/>
  </p:notesMasterIdLst>
  <p:handoutMasterIdLst>
    <p:handoutMasterId r:id="rId21"/>
  </p:handoutMasterIdLst>
  <p:sldIdLst>
    <p:sldId id="282" r:id="rId5"/>
    <p:sldId id="291"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1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72035" autoAdjust="0"/>
  </p:normalViewPr>
  <p:slideViewPr>
    <p:cSldViewPr snapToGrid="0">
      <p:cViewPr varScale="1">
        <p:scale>
          <a:sx n="67" d="100"/>
          <a:sy n="67" d="100"/>
        </p:scale>
        <p:origin x="1720"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7/25/19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7/25/19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392216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dirty="0"/>
          </a:p>
        </p:txBody>
      </p:sp>
    </p:spTree>
    <p:extLst>
      <p:ext uri="{BB962C8B-B14F-4D97-AF65-F5344CB8AC3E}">
        <p14:creationId xmlns:p14="http://schemas.microsoft.com/office/powerpoint/2010/main" val="146070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I’m sure we can agree this is super powerful, but the SHAP library aims to explain the output of any machine learning model, beyond the typical regression &amp; classification examples we’ve seen here. Here’s an example of it applied to a deep learning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dirty="0"/>
          </a:p>
        </p:txBody>
      </p:sp>
    </p:spTree>
    <p:extLst>
      <p:ext uri="{BB962C8B-B14F-4D97-AF65-F5344CB8AC3E}">
        <p14:creationId xmlns:p14="http://schemas.microsoft.com/office/powerpoint/2010/main" val="91508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42262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SHAP Is available in python and can be installed via the usual pip install or </a:t>
            </a:r>
            <a:r>
              <a:rPr lang="en-GB" sz="1200" kern="1200" dirty="0" err="1">
                <a:solidFill>
                  <a:schemeClr val="tx1"/>
                </a:solidFill>
                <a:effectLst/>
                <a:latin typeface="+mn-lt"/>
                <a:ea typeface="+mn-ea"/>
                <a:cs typeface="+mn-cs"/>
              </a:rPr>
              <a:t>conda</a:t>
            </a:r>
            <a:r>
              <a:rPr lang="en-GB" sz="1200" kern="1200" dirty="0">
                <a:solidFill>
                  <a:schemeClr val="tx1"/>
                </a:solidFill>
                <a:effectLst/>
                <a:latin typeface="+mn-lt"/>
                <a:ea typeface="+mn-ea"/>
                <a:cs typeface="+mn-cs"/>
              </a:rPr>
              <a:t>. It’s super easy to get started. Honestly it’s so intuitive!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1642889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dirty="0"/>
          </a:p>
        </p:txBody>
      </p:sp>
    </p:spTree>
    <p:extLst>
      <p:ext uri="{BB962C8B-B14F-4D97-AF65-F5344CB8AC3E}">
        <p14:creationId xmlns:p14="http://schemas.microsoft.com/office/powerpoint/2010/main" val="2863296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dirty="0"/>
          </a:p>
        </p:txBody>
      </p:sp>
    </p:spTree>
    <p:extLst>
      <p:ext uri="{BB962C8B-B14F-4D97-AF65-F5344CB8AC3E}">
        <p14:creationId xmlns:p14="http://schemas.microsoft.com/office/powerpoint/2010/main" val="239354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dirty="0"/>
          </a:p>
        </p:txBody>
      </p:sp>
    </p:spTree>
    <p:extLst>
      <p:ext uri="{BB962C8B-B14F-4D97-AF65-F5344CB8AC3E}">
        <p14:creationId xmlns:p14="http://schemas.microsoft.com/office/powerpoint/2010/main" val="331934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dirty="0"/>
          </a:p>
        </p:txBody>
      </p:sp>
    </p:spTree>
    <p:extLst>
      <p:ext uri="{BB962C8B-B14F-4D97-AF65-F5344CB8AC3E}">
        <p14:creationId xmlns:p14="http://schemas.microsoft.com/office/powerpoint/2010/main" val="204960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SHAP came out of the AIMS Lab in Washington, and its aim is to provide "</a:t>
            </a:r>
            <a:r>
              <a:rPr lang="en-GB" sz="1200" b="0" i="0" kern="1200" dirty="0">
                <a:solidFill>
                  <a:schemeClr val="tx1"/>
                </a:solidFill>
                <a:effectLst/>
                <a:latin typeface="+mn-lt"/>
                <a:ea typeface="+mn-ea"/>
                <a:cs typeface="+mn-cs"/>
              </a:rPr>
              <a:t>a unified approach to explain the output of any machine learning model.”</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dirty="0"/>
          </a:p>
        </p:txBody>
      </p:sp>
    </p:spTree>
    <p:extLst>
      <p:ext uri="{BB962C8B-B14F-4D97-AF65-F5344CB8AC3E}">
        <p14:creationId xmlns:p14="http://schemas.microsoft.com/office/powerpoint/2010/main" val="1105370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SHAP Library comes from Game Theory. </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It is based on Shapley values, a technique used in game theory to determine how much each player in a collaborative game has contributed to its success.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Tree>
    <p:extLst>
      <p:ext uri="{BB962C8B-B14F-4D97-AF65-F5344CB8AC3E}">
        <p14:creationId xmlns:p14="http://schemas.microsoft.com/office/powerpoint/2010/main" val="80140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dirty="0"/>
          </a:p>
        </p:txBody>
      </p:sp>
    </p:spTree>
    <p:extLst>
      <p:ext uri="{BB962C8B-B14F-4D97-AF65-F5344CB8AC3E}">
        <p14:creationId xmlns:p14="http://schemas.microsoft.com/office/powerpoint/2010/main" val="2590553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really nice example of this is the League of Legends dataset example provided by the creators of Shap.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a player or creator of a game, I might be interested in how all of these different variables correlate with the prediction I’m trying to make, e.g. winning a game of Legends. This model has lots of features as we can see.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dirty="0"/>
          </a:p>
        </p:txBody>
      </p:sp>
    </p:spTree>
    <p:extLst>
      <p:ext uri="{BB962C8B-B14F-4D97-AF65-F5344CB8AC3E}">
        <p14:creationId xmlns:p14="http://schemas.microsoft.com/office/powerpoint/2010/main" val="684324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By running SHAP over my model output, I can get a really nice summary of the impact of all feature across a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 SHAP value for a feature of a specific prediction represents how much the model prediction changes when we observe that feature. In the summary plot below we plot all the SHAP values for a single feature (such as </a:t>
            </a:r>
            <a:r>
              <a:rPr lang="en-GB" dirty="0" err="1"/>
              <a:t>goldearned</a:t>
            </a:r>
            <a:r>
              <a:rPr lang="en-GB" sz="1200" b="0" i="0" kern="1200" dirty="0">
                <a:solidFill>
                  <a:schemeClr val="tx1"/>
                </a:solidFill>
                <a:effectLst/>
                <a:latin typeface="+mn-lt"/>
                <a:ea typeface="+mn-ea"/>
                <a:cs typeface="+mn-cs"/>
              </a:rPr>
              <a:t>) on a row, where the x-axis is the SHAP value (which for this model is in units of log odds of winning). By doing this for all features, we see which features drive the model's prediction a lot (such as </a:t>
            </a:r>
            <a:r>
              <a:rPr lang="en-GB" dirty="0" err="1"/>
              <a:t>goldearned</a:t>
            </a:r>
            <a:r>
              <a:rPr lang="en-GB" sz="1200" b="0" i="0" kern="1200" dirty="0">
                <a:solidFill>
                  <a:schemeClr val="tx1"/>
                </a:solidFill>
                <a:effectLst/>
                <a:latin typeface="+mn-lt"/>
                <a:ea typeface="+mn-ea"/>
                <a:cs typeface="+mn-cs"/>
              </a:rPr>
              <a:t>), and which only effect the prediction a little (such as </a:t>
            </a:r>
            <a:r>
              <a:rPr lang="en-GB" dirty="0"/>
              <a:t>kills</a:t>
            </a:r>
            <a:r>
              <a:rPr lang="en-GB" sz="1200" b="0" i="0" kern="1200" dirty="0">
                <a:solidFill>
                  <a:schemeClr val="tx1"/>
                </a:solidFill>
                <a:effectLst/>
                <a:latin typeface="+mn-lt"/>
                <a:ea typeface="+mn-ea"/>
                <a:cs typeface="+mn-cs"/>
              </a:rPr>
              <a:t>). Note that when points don't fit together on the line they pile up vertically to show density. Each dot is also </a:t>
            </a:r>
            <a:r>
              <a:rPr lang="en-GB" sz="1200" b="0" i="0" kern="1200" dirty="0" err="1">
                <a:solidFill>
                  <a:schemeClr val="tx1"/>
                </a:solidFill>
                <a:effectLst/>
                <a:latin typeface="+mn-lt"/>
                <a:ea typeface="+mn-ea"/>
                <a:cs typeface="+mn-cs"/>
              </a:rPr>
              <a:t>colored</a:t>
            </a:r>
            <a:r>
              <a:rPr lang="en-GB" sz="1200" b="0" i="0" kern="1200" dirty="0">
                <a:solidFill>
                  <a:schemeClr val="tx1"/>
                </a:solidFill>
                <a:effectLst/>
                <a:latin typeface="+mn-lt"/>
                <a:ea typeface="+mn-ea"/>
                <a:cs typeface="+mn-cs"/>
              </a:rPr>
              <a:t> by the value of that feature from high to low.”</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dirty="0"/>
          </a:p>
        </p:txBody>
      </p:sp>
    </p:spTree>
    <p:extLst>
      <p:ext uri="{BB962C8B-B14F-4D97-AF65-F5344CB8AC3E}">
        <p14:creationId xmlns:p14="http://schemas.microsoft.com/office/powerpoint/2010/main" val="303836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a:lstStyle/>
          <a:p>
            <a:r>
              <a:rPr lang="en-GB" dirty="0"/>
              <a:t>SHAP (</a:t>
            </a:r>
            <a:r>
              <a:rPr lang="en-GB" dirty="0" err="1"/>
              <a:t>SHapley</a:t>
            </a:r>
            <a:r>
              <a:rPr lang="en-GB" dirty="0"/>
              <a:t> Additive </a:t>
            </a:r>
            <a:r>
              <a:rPr lang="en-GB" dirty="0" err="1"/>
              <a:t>exPlanations</a:t>
            </a:r>
            <a:r>
              <a:rPr lang="en-GB" dirty="0"/>
              <a:t>)</a:t>
            </a:r>
            <a:r>
              <a:rPr lang="en-GB" b="0" dirty="0"/>
              <a:t> </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dirty="0"/>
              <a:t>An introduction to the </a:t>
            </a:r>
          </a:p>
          <a:p>
            <a:r>
              <a:rPr lang="en-US" dirty="0"/>
              <a:t>SHAP Library</a:t>
            </a:r>
          </a:p>
        </p:txBody>
      </p:sp>
      <p:pic>
        <p:nvPicPr>
          <p:cNvPr id="7" name="Picture Placeholder 6" descr="A screenshot of a computer screen&#10;&#10;Description automatically generated">
            <a:extLst>
              <a:ext uri="{FF2B5EF4-FFF2-40B4-BE49-F238E27FC236}">
                <a16:creationId xmlns:a16="http://schemas.microsoft.com/office/drawing/2014/main" id="{C77A3F07-C76A-344C-BDB6-BA713193C23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6193" r="36193"/>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SHAP IN ACTION</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10</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3D6C133-E296-F642-8AF0-80CFF606A449}"/>
              </a:ext>
            </a:extLst>
          </p:cNvPr>
          <p:cNvPicPr>
            <a:picLocks noChangeAspect="1"/>
          </p:cNvPicPr>
          <p:nvPr/>
        </p:nvPicPr>
        <p:blipFill>
          <a:blip r:embed="rId3"/>
          <a:stretch>
            <a:fillRect/>
          </a:stretch>
        </p:blipFill>
        <p:spPr>
          <a:xfrm>
            <a:off x="2000250" y="936532"/>
            <a:ext cx="7014980" cy="5921468"/>
          </a:xfrm>
          <a:prstGeom prst="rect">
            <a:avLst/>
          </a:prstGeom>
        </p:spPr>
      </p:pic>
    </p:spTree>
    <p:extLst>
      <p:ext uri="{BB962C8B-B14F-4D97-AF65-F5344CB8AC3E}">
        <p14:creationId xmlns:p14="http://schemas.microsoft.com/office/powerpoint/2010/main" val="15280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SHAP IN ACTION</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11</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screenshot of a cell phone&#10;&#10;Description automatically generated">
            <a:extLst>
              <a:ext uri="{FF2B5EF4-FFF2-40B4-BE49-F238E27FC236}">
                <a16:creationId xmlns:a16="http://schemas.microsoft.com/office/drawing/2014/main" id="{281894BD-7612-964A-BEAF-D50226772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44" y="2664736"/>
            <a:ext cx="12156006" cy="1528527"/>
          </a:xfrm>
          <a:prstGeom prst="rect">
            <a:avLst/>
          </a:prstGeom>
        </p:spPr>
      </p:pic>
    </p:spTree>
    <p:extLst>
      <p:ext uri="{BB962C8B-B14F-4D97-AF65-F5344CB8AC3E}">
        <p14:creationId xmlns:p14="http://schemas.microsoft.com/office/powerpoint/2010/main" val="149456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SHAP IN ACTION</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12</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376B41EC-F9C1-FA4E-BC05-A7B6657D2B85}"/>
              </a:ext>
            </a:extLst>
          </p:cNvPr>
          <p:cNvPicPr>
            <a:picLocks noChangeAspect="1"/>
          </p:cNvPicPr>
          <p:nvPr/>
        </p:nvPicPr>
        <p:blipFill>
          <a:blip r:embed="rId3"/>
          <a:stretch>
            <a:fillRect/>
          </a:stretch>
        </p:blipFill>
        <p:spPr>
          <a:xfrm>
            <a:off x="2317750" y="1256127"/>
            <a:ext cx="6794500" cy="5295900"/>
          </a:xfrm>
          <a:prstGeom prst="rect">
            <a:avLst/>
          </a:prstGeom>
        </p:spPr>
      </p:pic>
    </p:spTree>
    <p:extLst>
      <p:ext uri="{BB962C8B-B14F-4D97-AF65-F5344CB8AC3E}">
        <p14:creationId xmlns:p14="http://schemas.microsoft.com/office/powerpoint/2010/main" val="348233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EXPLAINABLE AI</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13</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DEBCAED-7D64-884E-9332-E3FB04EB3337}"/>
              </a:ext>
            </a:extLst>
          </p:cNvPr>
          <p:cNvPicPr>
            <a:picLocks noChangeAspect="1"/>
          </p:cNvPicPr>
          <p:nvPr/>
        </p:nvPicPr>
        <p:blipFill>
          <a:blip r:embed="rId3"/>
          <a:stretch>
            <a:fillRect/>
          </a:stretch>
        </p:blipFill>
        <p:spPr>
          <a:xfrm>
            <a:off x="1014632" y="1454150"/>
            <a:ext cx="9029700" cy="3949700"/>
          </a:xfrm>
          <a:prstGeom prst="rect">
            <a:avLst/>
          </a:prstGeom>
        </p:spPr>
      </p:pic>
    </p:spTree>
    <p:extLst>
      <p:ext uri="{BB962C8B-B14F-4D97-AF65-F5344CB8AC3E}">
        <p14:creationId xmlns:p14="http://schemas.microsoft.com/office/powerpoint/2010/main" val="42872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GETTING STARTED</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14</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screenshot of a social media post&#10;&#10;Description automatically generated">
            <a:extLst>
              <a:ext uri="{FF2B5EF4-FFF2-40B4-BE49-F238E27FC236}">
                <a16:creationId xmlns:a16="http://schemas.microsoft.com/office/drawing/2014/main" id="{4326E087-E876-EC4E-9C16-5850A5920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66" y="1143006"/>
            <a:ext cx="9131100" cy="5282994"/>
          </a:xfrm>
          <a:prstGeom prst="rect">
            <a:avLst/>
          </a:prstGeom>
        </p:spPr>
      </p:pic>
    </p:spTree>
    <p:extLst>
      <p:ext uri="{BB962C8B-B14F-4D97-AF65-F5344CB8AC3E}">
        <p14:creationId xmlns:p14="http://schemas.microsoft.com/office/powerpoint/2010/main" val="397571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conclusion</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15</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3">
            <a:extLst>
              <a:ext uri="{FF2B5EF4-FFF2-40B4-BE49-F238E27FC236}">
                <a16:creationId xmlns:a16="http://schemas.microsoft.com/office/drawing/2014/main" id="{A753AC80-C65F-FE45-B339-4E52AAD5B685}"/>
              </a:ext>
            </a:extLst>
          </p:cNvPr>
          <p:cNvSpPr>
            <a:spLocks noGrp="1"/>
          </p:cNvSpPr>
          <p:nvPr>
            <p:ph sz="half" idx="1"/>
          </p:nvPr>
        </p:nvSpPr>
        <p:spPr>
          <a:xfrm>
            <a:off x="571500" y="1608923"/>
            <a:ext cx="4781650" cy="4617166"/>
          </a:xfrm>
        </p:spPr>
        <p:txBody>
          <a:bodyPr/>
          <a:lstStyle/>
          <a:p>
            <a:pPr marL="0" indent="0">
              <a:buNone/>
            </a:pPr>
            <a:r>
              <a:rPr lang="en-US" sz="3200" dirty="0"/>
              <a:t>- Uses game theory to provide consistent and accurate explanations</a:t>
            </a:r>
          </a:p>
          <a:p>
            <a:pPr>
              <a:buFontTx/>
              <a:buChar char="-"/>
            </a:pPr>
            <a:r>
              <a:rPr lang="en-US" sz="3200" dirty="0"/>
              <a:t>Provides visually explainable model outputs</a:t>
            </a:r>
          </a:p>
          <a:p>
            <a:pPr>
              <a:buFontTx/>
              <a:buChar char="-"/>
            </a:pPr>
            <a:r>
              <a:rPr lang="en-US" sz="3200" dirty="0"/>
              <a:t>Intuitive for end users</a:t>
            </a:r>
          </a:p>
          <a:p>
            <a:pPr>
              <a:buFontTx/>
              <a:buChar char="-"/>
            </a:pPr>
            <a:r>
              <a:rPr lang="en-US" sz="3200" dirty="0"/>
              <a:t>Available in Python</a:t>
            </a:r>
          </a:p>
          <a:p>
            <a:pPr marL="0" indent="0">
              <a:buNone/>
            </a:pPr>
            <a:endParaRPr lang="en-US" sz="2400" dirty="0"/>
          </a:p>
        </p:txBody>
      </p:sp>
      <p:pic>
        <p:nvPicPr>
          <p:cNvPr id="7" name="Picture 6">
            <a:extLst>
              <a:ext uri="{FF2B5EF4-FFF2-40B4-BE49-F238E27FC236}">
                <a16:creationId xmlns:a16="http://schemas.microsoft.com/office/drawing/2014/main" id="{8CFE057F-E365-494D-9C3D-A1A3E95A8D4D}"/>
              </a:ext>
            </a:extLst>
          </p:cNvPr>
          <p:cNvPicPr>
            <a:picLocks noChangeAspect="1"/>
          </p:cNvPicPr>
          <p:nvPr/>
        </p:nvPicPr>
        <p:blipFill>
          <a:blip r:embed="rId3"/>
          <a:stretch>
            <a:fillRect/>
          </a:stretch>
        </p:blipFill>
        <p:spPr>
          <a:xfrm>
            <a:off x="6055610" y="504532"/>
            <a:ext cx="7014980" cy="5921468"/>
          </a:xfrm>
          <a:prstGeom prst="rect">
            <a:avLst/>
          </a:prstGeom>
        </p:spPr>
      </p:pic>
    </p:spTree>
    <p:extLst>
      <p:ext uri="{BB962C8B-B14F-4D97-AF65-F5344CB8AC3E}">
        <p14:creationId xmlns:p14="http://schemas.microsoft.com/office/powerpoint/2010/main" val="143588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ABOUT ME</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p:txBody>
          <a:bodyPr/>
          <a:lstStyle/>
          <a:p>
            <a:pPr marL="0" indent="0">
              <a:buNone/>
            </a:pPr>
            <a:r>
              <a:rPr lang="en-US" sz="3200" dirty="0"/>
              <a:t>Data Scientist</a:t>
            </a:r>
          </a:p>
          <a:p>
            <a:pPr marL="0" indent="0">
              <a:buNone/>
            </a:pPr>
            <a:endParaRPr lang="en-US" sz="3200" dirty="0"/>
          </a:p>
          <a:p>
            <a:pPr marL="0" indent="0">
              <a:buNone/>
            </a:pPr>
            <a:r>
              <a:rPr lang="en-US" sz="2400" dirty="0"/>
              <a:t>Microsoft</a:t>
            </a:r>
          </a:p>
          <a:p>
            <a:pPr marL="0" indent="0">
              <a:buNone/>
            </a:pPr>
            <a:r>
              <a:rPr lang="en-US" sz="2400" dirty="0"/>
              <a:t>Virgin Media</a:t>
            </a:r>
          </a:p>
          <a:p>
            <a:pPr marL="0" indent="0">
              <a:buNone/>
            </a:pPr>
            <a:r>
              <a:rPr lang="en-US" sz="2400" dirty="0"/>
              <a:t>383</a:t>
            </a:r>
          </a:p>
          <a:p>
            <a:pPr marL="0" indent="0">
              <a:buNone/>
            </a:pPr>
            <a:r>
              <a:rPr lang="en-US" sz="2400" dirty="0"/>
              <a:t>Penguin Random House</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2</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Picture Placeholder 7">
            <a:extLst>
              <a:ext uri="{FF2B5EF4-FFF2-40B4-BE49-F238E27FC236}">
                <a16:creationId xmlns:a16="http://schemas.microsoft.com/office/drawing/2014/main" id="{F35CED1F-972B-B94A-A337-5FE59FE6937C}"/>
              </a:ext>
            </a:extLst>
          </p:cNvPr>
          <p:cNvSpPr>
            <a:spLocks noGrp="1"/>
          </p:cNvSpPr>
          <p:nvPr>
            <p:ph type="pic" sz="quarter" idx="14"/>
          </p:nvPr>
        </p:nvSpPr>
        <p:spPr/>
      </p:sp>
      <p:pic>
        <p:nvPicPr>
          <p:cNvPr id="10" name="Picture 9" descr="A person smiling for the camera&#10;&#10;Description automatically generated">
            <a:extLst>
              <a:ext uri="{FF2B5EF4-FFF2-40B4-BE49-F238E27FC236}">
                <a16:creationId xmlns:a16="http://schemas.microsoft.com/office/drawing/2014/main" id="{14ED9569-8303-0B45-9DD1-F6F60443E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093" y="1343009"/>
            <a:ext cx="3933644" cy="3933644"/>
          </a:xfrm>
          <a:prstGeom prst="rect">
            <a:avLst/>
          </a:prstGeom>
        </p:spPr>
      </p:pic>
    </p:spTree>
    <p:extLst>
      <p:ext uri="{BB962C8B-B14F-4D97-AF65-F5344CB8AC3E}">
        <p14:creationId xmlns:p14="http://schemas.microsoft.com/office/powerpoint/2010/main" val="364070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TODAY’S TALK</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3</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56966DF-1814-F44F-843D-E97826262B3E}"/>
              </a:ext>
            </a:extLst>
          </p:cNvPr>
          <p:cNvPicPr>
            <a:picLocks noChangeAspect="1"/>
          </p:cNvPicPr>
          <p:nvPr/>
        </p:nvPicPr>
        <p:blipFill>
          <a:blip r:embed="rId3"/>
          <a:stretch>
            <a:fillRect/>
          </a:stretch>
        </p:blipFill>
        <p:spPr>
          <a:xfrm>
            <a:off x="6079067" y="1339873"/>
            <a:ext cx="6112933" cy="4584700"/>
          </a:xfrm>
          <a:prstGeom prst="rect">
            <a:avLst/>
          </a:prstGeom>
        </p:spPr>
      </p:pic>
      <p:sp>
        <p:nvSpPr>
          <p:cNvPr id="12" name="Content Placeholder 3">
            <a:extLst>
              <a:ext uri="{FF2B5EF4-FFF2-40B4-BE49-F238E27FC236}">
                <a16:creationId xmlns:a16="http://schemas.microsoft.com/office/drawing/2014/main" id="{A753AC80-C65F-FE45-B339-4E52AAD5B685}"/>
              </a:ext>
            </a:extLst>
          </p:cNvPr>
          <p:cNvSpPr>
            <a:spLocks noGrp="1"/>
          </p:cNvSpPr>
          <p:nvPr>
            <p:ph sz="half" idx="1"/>
          </p:nvPr>
        </p:nvSpPr>
        <p:spPr>
          <a:xfrm>
            <a:off x="1616350" y="2204300"/>
            <a:ext cx="3736800" cy="3167800"/>
          </a:xfrm>
        </p:spPr>
        <p:txBody>
          <a:bodyPr/>
          <a:lstStyle/>
          <a:p>
            <a:pPr marL="0" indent="0">
              <a:buNone/>
            </a:pPr>
            <a:r>
              <a:rPr lang="en-US" sz="3200" dirty="0"/>
              <a:t>- Problem Space</a:t>
            </a:r>
          </a:p>
          <a:p>
            <a:pPr>
              <a:buFontTx/>
              <a:buChar char="-"/>
            </a:pPr>
            <a:r>
              <a:rPr lang="en-US" sz="3200" dirty="0"/>
              <a:t>Introduction to SHAP</a:t>
            </a:r>
          </a:p>
          <a:p>
            <a:pPr>
              <a:buFontTx/>
              <a:buChar char="-"/>
            </a:pPr>
            <a:r>
              <a:rPr lang="en-US" sz="3200" dirty="0"/>
              <a:t>Getting Started</a:t>
            </a:r>
          </a:p>
          <a:p>
            <a:pPr>
              <a:buFontTx/>
              <a:buChar char="-"/>
            </a:pPr>
            <a:r>
              <a:rPr lang="en-US" sz="3200" dirty="0"/>
              <a:t>Conclusion</a:t>
            </a:r>
          </a:p>
          <a:p>
            <a:pPr marL="0" indent="0">
              <a:buNone/>
            </a:pPr>
            <a:endParaRPr lang="en-US" sz="2400" dirty="0"/>
          </a:p>
        </p:txBody>
      </p:sp>
    </p:spTree>
    <p:extLst>
      <p:ext uri="{BB962C8B-B14F-4D97-AF65-F5344CB8AC3E}">
        <p14:creationId xmlns:p14="http://schemas.microsoft.com/office/powerpoint/2010/main" val="3343132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PROBLEM SPACE</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4</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1EAB2D6-3135-F94D-BC5D-1DAB03961793}"/>
              </a:ext>
            </a:extLst>
          </p:cNvPr>
          <p:cNvPicPr>
            <a:picLocks noChangeAspect="1"/>
          </p:cNvPicPr>
          <p:nvPr/>
        </p:nvPicPr>
        <p:blipFill>
          <a:blip r:embed="rId3"/>
          <a:stretch>
            <a:fillRect/>
          </a:stretch>
        </p:blipFill>
        <p:spPr>
          <a:xfrm>
            <a:off x="2679700" y="1727200"/>
            <a:ext cx="5803900" cy="3898900"/>
          </a:xfrm>
          <a:prstGeom prst="rect">
            <a:avLst/>
          </a:prstGeom>
        </p:spPr>
      </p:pic>
    </p:spTree>
    <p:extLst>
      <p:ext uri="{BB962C8B-B14F-4D97-AF65-F5344CB8AC3E}">
        <p14:creationId xmlns:p14="http://schemas.microsoft.com/office/powerpoint/2010/main" val="245691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PROBLEM SPACE</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5</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370A895-4284-A341-81BD-30C63D8DECCD}"/>
              </a:ext>
            </a:extLst>
          </p:cNvPr>
          <p:cNvPicPr>
            <a:picLocks noChangeAspect="1"/>
          </p:cNvPicPr>
          <p:nvPr/>
        </p:nvPicPr>
        <p:blipFill>
          <a:blip r:embed="rId3"/>
          <a:stretch>
            <a:fillRect/>
          </a:stretch>
        </p:blipFill>
        <p:spPr>
          <a:xfrm>
            <a:off x="2762250" y="1670050"/>
            <a:ext cx="5715000" cy="3517900"/>
          </a:xfrm>
          <a:prstGeom prst="rect">
            <a:avLst/>
          </a:prstGeom>
        </p:spPr>
      </p:pic>
    </p:spTree>
    <p:extLst>
      <p:ext uri="{BB962C8B-B14F-4D97-AF65-F5344CB8AC3E}">
        <p14:creationId xmlns:p14="http://schemas.microsoft.com/office/powerpoint/2010/main" val="240214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INTRODUCTION TO SHAP</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6</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4B59816-2E00-1F41-B93B-24FB2FA17705}"/>
              </a:ext>
            </a:extLst>
          </p:cNvPr>
          <p:cNvPicPr>
            <a:picLocks noChangeAspect="1"/>
          </p:cNvPicPr>
          <p:nvPr/>
        </p:nvPicPr>
        <p:blipFill>
          <a:blip r:embed="rId3"/>
          <a:stretch>
            <a:fillRect/>
          </a:stretch>
        </p:blipFill>
        <p:spPr>
          <a:xfrm>
            <a:off x="2393324" y="2114550"/>
            <a:ext cx="6242676" cy="2216150"/>
          </a:xfrm>
          <a:prstGeom prst="rect">
            <a:avLst/>
          </a:prstGeom>
        </p:spPr>
      </p:pic>
    </p:spTree>
    <p:extLst>
      <p:ext uri="{BB962C8B-B14F-4D97-AF65-F5344CB8AC3E}">
        <p14:creationId xmlns:p14="http://schemas.microsoft.com/office/powerpoint/2010/main" val="275257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SHAPLEY VALUE</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7</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0384984-B949-9842-90BF-1837059F01C1}"/>
              </a:ext>
            </a:extLst>
          </p:cNvPr>
          <p:cNvPicPr>
            <a:picLocks noChangeAspect="1"/>
          </p:cNvPicPr>
          <p:nvPr/>
        </p:nvPicPr>
        <p:blipFill>
          <a:blip r:embed="rId3"/>
          <a:stretch>
            <a:fillRect/>
          </a:stretch>
        </p:blipFill>
        <p:spPr>
          <a:xfrm>
            <a:off x="3003550" y="1657350"/>
            <a:ext cx="4737100" cy="3543300"/>
          </a:xfrm>
          <a:prstGeom prst="rect">
            <a:avLst/>
          </a:prstGeom>
        </p:spPr>
      </p:pic>
    </p:spTree>
    <p:extLst>
      <p:ext uri="{BB962C8B-B14F-4D97-AF65-F5344CB8AC3E}">
        <p14:creationId xmlns:p14="http://schemas.microsoft.com/office/powerpoint/2010/main" val="324943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HOW SHAP WORKS</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8</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74B59816-2E00-1F41-B93B-24FB2FA17705}"/>
              </a:ext>
            </a:extLst>
          </p:cNvPr>
          <p:cNvPicPr>
            <a:picLocks noChangeAspect="1"/>
          </p:cNvPicPr>
          <p:nvPr/>
        </p:nvPicPr>
        <p:blipFill>
          <a:blip r:embed="rId3"/>
          <a:stretch>
            <a:fillRect/>
          </a:stretch>
        </p:blipFill>
        <p:spPr>
          <a:xfrm>
            <a:off x="2393324" y="2114550"/>
            <a:ext cx="6242676" cy="2216150"/>
          </a:xfrm>
          <a:prstGeom prst="rect">
            <a:avLst/>
          </a:prstGeom>
        </p:spPr>
      </p:pic>
    </p:spTree>
    <p:extLst>
      <p:ext uri="{BB962C8B-B14F-4D97-AF65-F5344CB8AC3E}">
        <p14:creationId xmlns:p14="http://schemas.microsoft.com/office/powerpoint/2010/main" val="3653414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SHAP IN ACTION</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9</a:t>
            </a:fld>
            <a:endParaRPr lang="en-US" dirty="0"/>
          </a:p>
        </p:txBody>
      </p:sp>
      <p:sp>
        <p:nvSpPr>
          <p:cNvPr id="5" name="Rectangle 4">
            <a:extLst>
              <a:ext uri="{FF2B5EF4-FFF2-40B4-BE49-F238E27FC236}">
                <a16:creationId xmlns:a16="http://schemas.microsoft.com/office/drawing/2014/main" id="{90AFB325-7466-0843-B69C-EE788D2F1B78}"/>
              </a:ext>
            </a:extLst>
          </p:cNvPr>
          <p:cNvSpPr/>
          <p:nvPr/>
        </p:nvSpPr>
        <p:spPr>
          <a:xfrm>
            <a:off x="10044332" y="6246055"/>
            <a:ext cx="1403170" cy="611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close up of text on a white background&#10;&#10;Description automatically generated">
            <a:extLst>
              <a:ext uri="{FF2B5EF4-FFF2-40B4-BE49-F238E27FC236}">
                <a16:creationId xmlns:a16="http://schemas.microsoft.com/office/drawing/2014/main" id="{D5B93687-92CF-B541-834D-A810B4769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958893"/>
            <a:ext cx="5715000" cy="5442857"/>
          </a:xfrm>
          <a:prstGeom prst="rect">
            <a:avLst/>
          </a:prstGeom>
        </p:spPr>
      </p:pic>
    </p:spTree>
    <p:extLst>
      <p:ext uri="{BB962C8B-B14F-4D97-AF65-F5344CB8AC3E}">
        <p14:creationId xmlns:p14="http://schemas.microsoft.com/office/powerpoint/2010/main" val="702828427"/>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1D8AE1-AF50-4238-9545-788684540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365</Words>
  <Application>Microsoft Macintosh PowerPoint</Application>
  <PresentationFormat>Widescreen</PresentationFormat>
  <Paragraphs>70</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Times New Roman</vt:lpstr>
      <vt:lpstr>Office Theme</vt:lpstr>
      <vt:lpstr>SHAP (SHapley Additive exPlanations) </vt:lpstr>
      <vt:lpstr>ABOUT ME</vt:lpstr>
      <vt:lpstr>TODAY’S TALK</vt:lpstr>
      <vt:lpstr>PROBLEM SPACE</vt:lpstr>
      <vt:lpstr>PROBLEM SPACE</vt:lpstr>
      <vt:lpstr>INTRODUCTION TO SHAP</vt:lpstr>
      <vt:lpstr>SHAPLEY VALUE</vt:lpstr>
      <vt:lpstr>HOW SHAP WORKS</vt:lpstr>
      <vt:lpstr>SHAP IN ACTION</vt:lpstr>
      <vt:lpstr>SHAP IN ACTION</vt:lpstr>
      <vt:lpstr>SHAP IN ACTION</vt:lpstr>
      <vt:lpstr>SHAP IN ACTION</vt:lpstr>
      <vt:lpstr>EXPLAINABLE AI</vt:lpstr>
      <vt:lpstr>GETTING STARTED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dcterms:created xsi:type="dcterms:W3CDTF">2019-07-17T18:13:24Z</dcterms:created>
  <dcterms:modified xsi:type="dcterms:W3CDTF">2019-07-25T09:20:53Z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